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9" r:id="rId5"/>
    <p:sldId id="267" r:id="rId6"/>
    <p:sldId id="264" r:id="rId7"/>
    <p:sldId id="260" r:id="rId8"/>
    <p:sldId id="268" r:id="rId9"/>
    <p:sldId id="261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80" d="100"/>
          <a:sy n="80" d="100"/>
        </p:scale>
        <p:origin x="-166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FD1437A-C0BB-4B92-9073-A07BF3A72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4A6C06B-AD5A-4C48-8030-26E9D921D1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45720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By: Curtis Dankof</a:t>
            </a:r>
          </a:p>
          <a:p>
            <a:endParaRPr lang="en-US" dirty="0" smtClean="0"/>
          </a:p>
          <a:p>
            <a:r>
              <a:rPr lang="en-US" dirty="0" smtClean="0"/>
              <a:t>Mentor: Dr. Nadine Barlow</a:t>
            </a:r>
          </a:p>
          <a:p>
            <a:endParaRPr lang="en-US" dirty="0" smtClean="0"/>
          </a:p>
          <a:p>
            <a:r>
              <a:rPr lang="en-US" dirty="0" smtClean="0"/>
              <a:t>Northern Arizona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80960" cy="11429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Investigating Central Pit Craters in the Northern Hemisphere of Mercury</a:t>
            </a:r>
          </a:p>
        </p:txBody>
      </p:sp>
      <p:sp>
        <p:nvSpPr>
          <p:cNvPr id="4" name="AutoShape 2" descr="Inline imag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34285"/>
            <a:ext cx="1362075" cy="115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07152"/>
            <a:ext cx="1047750" cy="18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8" y="4948324"/>
            <a:ext cx="1069975" cy="17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Thank you to: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Dr. Nadine Barlow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Kathleen Stigmon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NAU/NASA Space </a:t>
            </a:r>
            <a:r>
              <a:rPr lang="en-US" sz="2400" dirty="0" smtClean="0"/>
              <a:t>Grant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ASU for JMARS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MESSENGER Team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Arizona Space Grant Consortium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Acknowledgements</a:t>
            </a: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914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07366"/>
            <a:ext cx="1208053" cy="102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81600"/>
            <a:ext cx="914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A crater which contains a central depression</a:t>
            </a:r>
          </a:p>
          <a:p>
            <a:pPr marL="628650" lvl="1" indent="-457200">
              <a:buClr>
                <a:schemeClr val="bg2"/>
              </a:buClr>
            </a:pPr>
            <a:r>
              <a:rPr lang="en-US" sz="2600" b="1" dirty="0" smtClean="0"/>
              <a:t>Floor Pit</a:t>
            </a:r>
            <a:r>
              <a:rPr lang="en-US" sz="2600" dirty="0" smtClean="0"/>
              <a:t>- directly on the floor</a:t>
            </a:r>
          </a:p>
          <a:p>
            <a:pPr marL="628650" lvl="1" indent="-457200">
              <a:buClr>
                <a:schemeClr val="bg2"/>
              </a:buClr>
            </a:pPr>
            <a:r>
              <a:rPr lang="en-US" sz="2600" b="1" dirty="0" smtClean="0"/>
              <a:t>Summit Pit</a:t>
            </a:r>
            <a:r>
              <a:rPr lang="en-US" sz="2600" dirty="0" smtClean="0"/>
              <a:t>- on central rise/peak</a:t>
            </a:r>
          </a:p>
          <a:p>
            <a:pPr marL="457200" lvl="1" indent="-285750"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457200" lvl="1" indent="-285750">
              <a:buFont typeface="Wingdings" panose="05000000000000000000" pitchFamily="2" charset="2"/>
              <a:buChar char="q"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Central Pit Craters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45" y="4267200"/>
            <a:ext cx="2947676" cy="221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93" y="4267200"/>
            <a:ext cx="3027291" cy="221680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7680960" cy="647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</a:t>
            </a:r>
          </a:p>
          <a:p>
            <a:r>
              <a:rPr lang="en-US" sz="2800" dirty="0" smtClean="0"/>
              <a:t>Mercury	</a:t>
            </a:r>
            <a:r>
              <a:rPr lang="en-US" dirty="0" smtClean="0"/>
              <a:t>Floor Pit</a:t>
            </a:r>
            <a:r>
              <a:rPr lang="en-US" sz="2800" dirty="0" smtClean="0"/>
              <a:t>		</a:t>
            </a:r>
            <a:r>
              <a:rPr lang="en-US" sz="2800" dirty="0"/>
              <a:t> </a:t>
            </a:r>
            <a:r>
              <a:rPr lang="en-US" sz="2800" dirty="0" smtClean="0"/>
              <a:t>        		</a:t>
            </a:r>
            <a:r>
              <a:rPr lang="en-US" dirty="0" smtClean="0"/>
              <a:t>Summit Pit</a:t>
            </a:r>
            <a:endParaRPr lang="en-US" dirty="0"/>
          </a:p>
          <a:p>
            <a:r>
              <a:rPr lang="en-US" dirty="0" smtClean="0"/>
              <a:t>					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700914"/>
            <a:ext cx="2174387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701546"/>
            <a:ext cx="2174387" cy="22097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6290" y="4428856"/>
            <a:ext cx="18802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5180" y="4474575"/>
            <a:ext cx="72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 km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0916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Impact-induced vaporization of subsurface </a:t>
            </a:r>
            <a:r>
              <a:rPr lang="en-US" sz="2400" dirty="0" smtClean="0"/>
              <a:t>volatiles</a:t>
            </a:r>
          </a:p>
          <a:p>
            <a:r>
              <a:rPr lang="en-US" sz="2400" dirty="0"/>
              <a:t>	</a:t>
            </a:r>
            <a:r>
              <a:rPr lang="en-US" sz="1500" dirty="0" smtClean="0"/>
              <a:t>(Wood </a:t>
            </a:r>
            <a:r>
              <a:rPr lang="en-US" sz="1500" dirty="0"/>
              <a:t>et al., 1978)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Excavation </a:t>
            </a:r>
            <a:r>
              <a:rPr lang="en-US" sz="2400" dirty="0"/>
              <a:t>into weaker (possibly liquid) subsurface layers </a:t>
            </a:r>
          </a:p>
          <a:p>
            <a:r>
              <a:rPr lang="en-US" sz="2400" dirty="0" smtClean="0"/>
              <a:t>	</a:t>
            </a:r>
            <a:r>
              <a:rPr lang="en-US" sz="1500" dirty="0" smtClean="0"/>
              <a:t>(</a:t>
            </a:r>
            <a:r>
              <a:rPr lang="en-US" sz="1500" dirty="0"/>
              <a:t>Croft, 1983)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Collapse </a:t>
            </a:r>
            <a:r>
              <a:rPr lang="en-US" sz="2400" dirty="0"/>
              <a:t>of material weakened/brecciated during crater formation </a:t>
            </a:r>
            <a:r>
              <a:rPr lang="en-US" sz="2400" dirty="0" smtClean="0"/>
              <a:t>	</a:t>
            </a:r>
            <a:r>
              <a:rPr lang="en-US" sz="1500" dirty="0" smtClean="0"/>
              <a:t>(</a:t>
            </a:r>
            <a:r>
              <a:rPr lang="en-US" sz="1500" dirty="0"/>
              <a:t>Croft, 1981)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Collapse </a:t>
            </a:r>
            <a:r>
              <a:rPr lang="en-US" sz="2400" dirty="0"/>
              <a:t>of central peak in weak </a:t>
            </a:r>
            <a:r>
              <a:rPr lang="en-US" sz="2400" dirty="0" smtClean="0"/>
              <a:t>targets</a:t>
            </a:r>
          </a:p>
          <a:p>
            <a:r>
              <a:rPr lang="en-US" sz="2400" dirty="0"/>
              <a:t>	</a:t>
            </a:r>
            <a:r>
              <a:rPr lang="en-US" sz="1500" dirty="0" smtClean="0"/>
              <a:t>(Greeley </a:t>
            </a:r>
            <a:r>
              <a:rPr lang="en-US" sz="1500" dirty="0"/>
              <a:t>et al., 1982)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Drainage </a:t>
            </a:r>
            <a:r>
              <a:rPr lang="en-US" sz="2400" dirty="0"/>
              <a:t>of melt into sub-floor </a:t>
            </a:r>
            <a:r>
              <a:rPr lang="en-US" sz="2400" dirty="0" smtClean="0"/>
              <a:t>fractures</a:t>
            </a:r>
          </a:p>
          <a:p>
            <a:r>
              <a:rPr lang="en-US" sz="2400" dirty="0"/>
              <a:t>	</a:t>
            </a:r>
            <a:r>
              <a:rPr lang="en-US" sz="1500" dirty="0" smtClean="0"/>
              <a:t>(</a:t>
            </a:r>
            <a:r>
              <a:rPr lang="en-US" sz="1500" dirty="0" err="1" smtClean="0"/>
              <a:t>Senft</a:t>
            </a:r>
            <a:r>
              <a:rPr lang="en-US" sz="1500" dirty="0" smtClean="0"/>
              <a:t> </a:t>
            </a:r>
            <a:r>
              <a:rPr lang="en-US" sz="1500" dirty="0"/>
              <a:t>and Stewart, 2011; Bray et al., 2012; Elder et al., 2012)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Mercury is volatile-poor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Collapse of magma chambers</a:t>
            </a:r>
          </a:p>
          <a:p>
            <a:pPr marL="514350" lvl="1" indent="-342900">
              <a:buClr>
                <a:schemeClr val="bg2"/>
              </a:buClr>
            </a:pPr>
            <a:r>
              <a:rPr lang="en-US" sz="2200" dirty="0" smtClean="0"/>
              <a:t>Volcanic past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Release of gaseous material</a:t>
            </a:r>
            <a:endParaRPr lang="en-US" sz="2200" dirty="0" smtClean="0"/>
          </a:p>
          <a:p>
            <a:pPr marL="514350" lvl="1" indent="-342900">
              <a:buClr>
                <a:schemeClr val="bg2"/>
              </a:buClr>
            </a:pPr>
            <a:r>
              <a:rPr lang="en-US" sz="2200" dirty="0" smtClean="0"/>
              <a:t>Sulfur vaporizing on surface</a:t>
            </a:r>
          </a:p>
          <a:p>
            <a:pPr marL="514350" lvl="1" indent="-342900">
              <a:buClr>
                <a:schemeClr val="bg2"/>
              </a:buClr>
            </a:pPr>
            <a:r>
              <a:rPr lang="en-US" sz="2200" dirty="0" smtClean="0"/>
              <a:t>Recent formations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Volcanism/Gas Release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3539786" cy="29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Objective is to compare to outer bodies</a:t>
            </a:r>
          </a:p>
          <a:p>
            <a:pPr marL="628650" lvl="1" indent="-457200">
              <a:buClr>
                <a:schemeClr val="bg2"/>
              </a:buClr>
            </a:pPr>
            <a:r>
              <a:rPr lang="en-US" sz="1800" dirty="0" smtClean="0"/>
              <a:t>Mars, Ganymede, Callisto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Similarities in formation?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New mechanism altogether?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Project Objectives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1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Prevalence</a:t>
            </a:r>
          </a:p>
          <a:p>
            <a:pPr marL="801688" lvl="2" indent="-457200">
              <a:buClr>
                <a:schemeClr val="bg2"/>
              </a:buClr>
            </a:pPr>
            <a:r>
              <a:rPr lang="en-US" sz="2600" dirty="0" smtClean="0"/>
              <a:t>Geographical region</a:t>
            </a:r>
          </a:p>
          <a:p>
            <a:pPr marL="801688" lvl="2" indent="-457200">
              <a:buClr>
                <a:schemeClr val="bg2"/>
              </a:buClr>
            </a:pPr>
            <a:r>
              <a:rPr lang="en-US" sz="2600" dirty="0" smtClean="0"/>
              <a:t>Elevation</a:t>
            </a:r>
          </a:p>
          <a:p>
            <a:pPr marL="801688" lvl="2" indent="-457200">
              <a:buClr>
                <a:schemeClr val="bg2"/>
              </a:buClr>
            </a:pPr>
            <a:r>
              <a:rPr lang="en-US" sz="2600" dirty="0" smtClean="0"/>
              <a:t>Latitude/Longitude</a:t>
            </a:r>
            <a:br>
              <a:rPr lang="en-US" sz="2600" dirty="0" smtClean="0"/>
            </a:br>
            <a:endParaRPr lang="en-US" sz="2600" dirty="0" smtClean="0"/>
          </a:p>
          <a:p>
            <a:pPr marL="457200" lvl="1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Geologic Unit</a:t>
            </a:r>
          </a:p>
          <a:p>
            <a:pPr marL="457200" lvl="1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457200" lvl="1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Insight into composition of Mercury</a:t>
            </a:r>
          </a:p>
          <a:p>
            <a:pPr marL="457200" lvl="1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en-US" sz="2600" dirty="0" smtClean="0"/>
          </a:p>
          <a:p>
            <a:pPr marL="457200" lvl="1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en-US" sz="2600" dirty="0" smtClean="0"/>
          </a:p>
          <a:p>
            <a:pPr marL="457200" lvl="1" indent="-285750">
              <a:buFont typeface="Wingdings" panose="05000000000000000000" pitchFamily="2" charset="2"/>
              <a:buChar char="q"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Utilized the JMARS Program</a:t>
            </a:r>
          </a:p>
          <a:p>
            <a:pPr marL="457200" lvl="1" indent="-285750">
              <a:buClr>
                <a:schemeClr val="bg2"/>
              </a:buClr>
            </a:pPr>
            <a:r>
              <a:rPr lang="en-US" dirty="0" smtClean="0"/>
              <a:t>3-point routine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JMARS Program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685189" cy="417824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81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18" y="3048000"/>
            <a:ext cx="4908890" cy="369174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Mercury Dual Imaging System (MDIS) from MESSENGER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Crater diameter &gt; 5km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Data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894</TotalTime>
  <Words>145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Investigating Central Pit Craters in the Northern Hemisphere of Mercury</vt:lpstr>
      <vt:lpstr>Central Pit Craters</vt:lpstr>
      <vt:lpstr>PowerPoint Presentation</vt:lpstr>
      <vt:lpstr>Formation</vt:lpstr>
      <vt:lpstr>Volcanism/Gas Release</vt:lpstr>
      <vt:lpstr>Project Objectives</vt:lpstr>
      <vt:lpstr>Geographical Distribution</vt:lpstr>
      <vt:lpstr>JMARS Program</vt:lpstr>
      <vt:lpstr>Data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Central Pit Craters in the Northern Hemisphere of Mercury</dc:title>
  <dc:creator>Curtis Dankof</dc:creator>
  <cp:lastModifiedBy>DerBoseWolf</cp:lastModifiedBy>
  <cp:revision>58</cp:revision>
  <dcterms:created xsi:type="dcterms:W3CDTF">2014-03-03T21:10:02Z</dcterms:created>
  <dcterms:modified xsi:type="dcterms:W3CDTF">2014-04-03T03:39:18Z</dcterms:modified>
</cp:coreProperties>
</file>